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92" r:id="rId2"/>
    <p:sldMasterId id="2147483780" r:id="rId3"/>
    <p:sldMasterId id="2147483756" r:id="rId4"/>
    <p:sldMasterId id="2147483768" r:id="rId5"/>
    <p:sldMasterId id="2147483732" r:id="rId6"/>
    <p:sldMasterId id="2147483744" r:id="rId7"/>
  </p:sldMasterIdLst>
  <p:notesMasterIdLst>
    <p:notesMasterId r:id="rId27"/>
  </p:notesMasterIdLst>
  <p:sldIdLst>
    <p:sldId id="256" r:id="rId8"/>
    <p:sldId id="272" r:id="rId9"/>
    <p:sldId id="284" r:id="rId10"/>
    <p:sldId id="270" r:id="rId11"/>
    <p:sldId id="260" r:id="rId12"/>
    <p:sldId id="261" r:id="rId13"/>
    <p:sldId id="280" r:id="rId14"/>
    <p:sldId id="281" r:id="rId15"/>
    <p:sldId id="259" r:id="rId16"/>
    <p:sldId id="277" r:id="rId17"/>
    <p:sldId id="278" r:id="rId18"/>
    <p:sldId id="262" r:id="rId19"/>
    <p:sldId id="279" r:id="rId20"/>
    <p:sldId id="264" r:id="rId21"/>
    <p:sldId id="265" r:id="rId22"/>
    <p:sldId id="267" r:id="rId23"/>
    <p:sldId id="268" r:id="rId24"/>
    <p:sldId id="282" r:id="rId25"/>
    <p:sldId id="26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76" autoAdjust="0"/>
    <p:restoredTop sz="94660"/>
  </p:normalViewPr>
  <p:slideViewPr>
    <p:cSldViewPr>
      <p:cViewPr>
        <p:scale>
          <a:sx n="66" d="100"/>
          <a:sy n="66" d="100"/>
        </p:scale>
        <p:origin x="-93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DA17DF-56F9-4CED-966B-318ABFA60EC0}" type="doc">
      <dgm:prSet loTypeId="urn:microsoft.com/office/officeart/2005/8/layout/cycle7" loCatId="cycl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E3F3478-D277-426E-B059-1F13EA9688E9}">
      <dgm:prSet custT="1"/>
      <dgm:spPr/>
      <dgm:t>
        <a:bodyPr/>
        <a:lstStyle/>
        <a:p>
          <a:pPr rtl="0"/>
          <a:r>
            <a:rPr lang="bn-BD" sz="8000" b="1" dirty="0" smtClean="0">
              <a:latin typeface="NikoshBAN" pitchFamily="2" charset="0"/>
              <a:cs typeface="NikoshBAN" pitchFamily="2" charset="0"/>
            </a:rPr>
            <a:t>সৌরজগত</a:t>
          </a:r>
          <a:endParaRPr lang="en-US" sz="8000" dirty="0">
            <a:latin typeface="NikoshBAN" pitchFamily="2" charset="0"/>
            <a:cs typeface="NikoshBAN" pitchFamily="2" charset="0"/>
          </a:endParaRPr>
        </a:p>
      </dgm:t>
    </dgm:pt>
    <dgm:pt modelId="{ED7F1AF2-82A5-495A-9935-8FD0D7F596BA}" type="sibTrans" cxnId="{D6229F58-49C9-4F09-86F0-F41E65F8AFD9}">
      <dgm:prSet/>
      <dgm:spPr/>
      <dgm:t>
        <a:bodyPr/>
        <a:lstStyle/>
        <a:p>
          <a:endParaRPr lang="en-US" dirty="0"/>
        </a:p>
      </dgm:t>
    </dgm:pt>
    <dgm:pt modelId="{0EFE3F9F-2DCF-441E-867A-959CAA977BB1}" type="parTrans" cxnId="{D6229F58-49C9-4F09-86F0-F41E65F8AFD9}">
      <dgm:prSet/>
      <dgm:spPr/>
      <dgm:t>
        <a:bodyPr/>
        <a:lstStyle/>
        <a:p>
          <a:endParaRPr lang="en-US"/>
        </a:p>
      </dgm:t>
    </dgm:pt>
    <dgm:pt modelId="{8188CEE5-7442-45B5-A9EB-D2FB145AE23A}" type="pres">
      <dgm:prSet presAssocID="{D4DA17DF-56F9-4CED-966B-318ABFA60EC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603530-F905-4B82-AF6D-AFCC3B1D5321}" type="pres">
      <dgm:prSet presAssocID="{3E3F3478-D277-426E-B059-1F13EA9688E9}" presName="node" presStyleLbl="node1" presStyleIdx="0" presStyleCnt="1" custScaleX="671475" custScaleY="565377" custRadScaleRad="98410" custRadScaleInc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704E24-E9C2-477D-B645-ECAE8FF9760B}" type="presOf" srcId="{D4DA17DF-56F9-4CED-966B-318ABFA60EC0}" destId="{8188CEE5-7442-45B5-A9EB-D2FB145AE23A}" srcOrd="0" destOrd="0" presId="urn:microsoft.com/office/officeart/2005/8/layout/cycle7"/>
    <dgm:cxn modelId="{81954E1A-5213-43FC-BB03-2316B777D1B2}" type="presOf" srcId="{3E3F3478-D277-426E-B059-1F13EA9688E9}" destId="{27603530-F905-4B82-AF6D-AFCC3B1D5321}" srcOrd="0" destOrd="0" presId="urn:microsoft.com/office/officeart/2005/8/layout/cycle7"/>
    <dgm:cxn modelId="{D6229F58-49C9-4F09-86F0-F41E65F8AFD9}" srcId="{D4DA17DF-56F9-4CED-966B-318ABFA60EC0}" destId="{3E3F3478-D277-426E-B059-1F13EA9688E9}" srcOrd="0" destOrd="0" parTransId="{0EFE3F9F-2DCF-441E-867A-959CAA977BB1}" sibTransId="{ED7F1AF2-82A5-495A-9935-8FD0D7F596BA}"/>
    <dgm:cxn modelId="{63587026-13E4-440D-BA6F-F76F70532270}" type="presParOf" srcId="{8188CEE5-7442-45B5-A9EB-D2FB145AE23A}" destId="{27603530-F905-4B82-AF6D-AFCC3B1D532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603530-F905-4B82-AF6D-AFCC3B1D5321}">
      <dsp:nvSpPr>
        <dsp:cNvPr id="0" name=""/>
        <dsp:cNvSpPr/>
      </dsp:nvSpPr>
      <dsp:spPr>
        <a:xfrm>
          <a:off x="10497" y="4415"/>
          <a:ext cx="6390301" cy="26902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dk2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0" tIns="304800" rIns="304800" bIns="304800" numCol="1" spcCol="1270" anchor="ctr" anchorCtr="0">
          <a:noAutofit/>
        </a:bodyPr>
        <a:lstStyle/>
        <a:p>
          <a:pPr lvl="0" algn="ctr" defTabSz="3556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8000" b="1" kern="1200" dirty="0" smtClean="0">
              <a:latin typeface="NikoshBAN" pitchFamily="2" charset="0"/>
              <a:cs typeface="NikoshBAN" pitchFamily="2" charset="0"/>
            </a:rPr>
            <a:t>সৌরজগত</a:t>
          </a:r>
          <a:endParaRPr lang="en-US" sz="8000" kern="1200" dirty="0">
            <a:latin typeface="NikoshBAN" pitchFamily="2" charset="0"/>
            <a:cs typeface="NikoshBAN" pitchFamily="2" charset="0"/>
          </a:endParaRPr>
        </a:p>
      </dsp:txBody>
      <dsp:txXfrm>
        <a:off x="89293" y="83211"/>
        <a:ext cx="6232709" cy="25327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149588-0AF6-41AF-9C69-A8A572330D40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3DAF4E-E963-4AA6-AF28-9D6BA8792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DAF4E-E963-4AA6-AF28-9D6BA87923C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633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DAF4E-E963-4AA6-AF28-9D6BA87923C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32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DAF4E-E963-4AA6-AF28-9D6BA87923C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93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DAF4E-E963-4AA6-AF28-9D6BA87923C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565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DAF4E-E963-4AA6-AF28-9D6BA87923C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37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r>
              <a:rPr kumimoji="0" lang="bn-BD" dirty="0" smtClean="0"/>
              <a:t>ক</a:t>
            </a:r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r>
              <a:rPr lang="bn-BD" dirty="0" smtClean="0"/>
              <a:t>০</a:t>
            </a:r>
            <a:r>
              <a:rPr lang="en-US" dirty="0" smtClean="0"/>
              <a:t>01002/2014</a:t>
            </a:r>
            <a:r>
              <a:rPr lang="bn-BD" dirty="0" smtClean="0"/>
              <a:t>৯\০৯\৪৪</a:t>
            </a:r>
            <a:fld id="{1D8BD707-D9CF-40AE-B4C6-C98DA3205C09}" type="datetimeFigureOut">
              <a:rPr lang="en-US" smtClean="0"/>
              <a:pPr/>
              <a:t>2/6/2014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bn-BD" dirty="0" smtClean="0"/>
              <a:t>গফকজ্জ</a:t>
            </a:r>
            <a:r>
              <a:rPr lang="en-US" dirty="0" err="1" smtClean="0"/>
              <a:t>kjhuo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bn-BD" dirty="0" smtClean="0"/>
              <a:t>ন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bn-BD" dirty="0" smtClean="0"/>
              <a:t>;ল্কজলজপ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8F1C-18A2-445B-9933-B800841E484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68D-1E8E-4426-861A-5F7EA7AA3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29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8F1C-18A2-445B-9933-B800841E484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68D-1E8E-4426-861A-5F7EA7AA3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224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8F1C-18A2-445B-9933-B800841E484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68D-1E8E-4426-861A-5F7EA7AA3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84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8F1C-18A2-445B-9933-B800841E484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68D-1E8E-4426-861A-5F7EA7AA3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92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8F1C-18A2-445B-9933-B800841E484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68D-1E8E-4426-861A-5F7EA7AA3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111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8F1C-18A2-445B-9933-B800841E484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68D-1E8E-4426-861A-5F7EA7AA3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724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8F1C-18A2-445B-9933-B800841E484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68D-1E8E-4426-861A-5F7EA7AA3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58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8F1C-18A2-445B-9933-B800841E484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68D-1E8E-4426-861A-5F7EA7AA3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804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8F1C-18A2-445B-9933-B800841E484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68D-1E8E-4426-861A-5F7EA7AA3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15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8F1C-18A2-445B-9933-B800841E484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68D-1E8E-4426-861A-5F7EA7AA3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618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18F1C-18A2-445B-9933-B800841E484E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68D-1E8E-4426-861A-5F7EA7AA3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71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488D-5E1F-4789-97DB-1354F5C0060C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4997-D836-4D0C-A55D-5ED570364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19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488D-5E1F-4789-97DB-1354F5C0060C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4997-D836-4D0C-A55D-5ED570364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662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488D-5E1F-4789-97DB-1354F5C0060C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4997-D836-4D0C-A55D-5ED570364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5090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488D-5E1F-4789-97DB-1354F5C0060C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4997-D836-4D0C-A55D-5ED570364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506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488D-5E1F-4789-97DB-1354F5C0060C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4997-D836-4D0C-A55D-5ED570364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36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488D-5E1F-4789-97DB-1354F5C0060C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4997-D836-4D0C-A55D-5ED570364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36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488D-5E1F-4789-97DB-1354F5C0060C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4997-D836-4D0C-A55D-5ED570364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405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488D-5E1F-4789-97DB-1354F5C0060C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4997-D836-4D0C-A55D-5ED570364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6093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488D-5E1F-4789-97DB-1354F5C0060C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4997-D836-4D0C-A55D-5ED570364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463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488D-5E1F-4789-97DB-1354F5C0060C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4997-D836-4D0C-A55D-5ED570364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429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488D-5E1F-4789-97DB-1354F5C0060C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24997-D836-4D0C-A55D-5ED570364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1483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D424-6160-49AB-8D6E-4751C27FD7D7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3453F-D61D-4122-ADD4-83EB5C1F3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0317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D424-6160-49AB-8D6E-4751C27FD7D7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3453F-D61D-4122-ADD4-83EB5C1F3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724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D424-6160-49AB-8D6E-4751C27FD7D7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3453F-D61D-4122-ADD4-83EB5C1F3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0494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D424-6160-49AB-8D6E-4751C27FD7D7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3453F-D61D-4122-ADD4-83EB5C1F3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494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D424-6160-49AB-8D6E-4751C27FD7D7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3453F-D61D-4122-ADD4-83EB5C1F3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4294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D424-6160-49AB-8D6E-4751C27FD7D7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3453F-D61D-4122-ADD4-83EB5C1F3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806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D424-6160-49AB-8D6E-4751C27FD7D7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3453F-D61D-4122-ADD4-83EB5C1F3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7935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D424-6160-49AB-8D6E-4751C27FD7D7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3453F-D61D-4122-ADD4-83EB5C1F3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6733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D424-6160-49AB-8D6E-4751C27FD7D7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3453F-D61D-4122-ADD4-83EB5C1F3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416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D424-6160-49AB-8D6E-4751C27FD7D7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3453F-D61D-4122-ADD4-83EB5C1F3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114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D424-6160-49AB-8D6E-4751C27FD7D7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3453F-D61D-4122-ADD4-83EB5C1F3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4722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A3E60-7B01-4CF0-982C-315AFC33CE33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CF651-A513-4356-A53C-47590134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7077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A3E60-7B01-4CF0-982C-315AFC33CE33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CF651-A513-4356-A53C-47590134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614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A3E60-7B01-4CF0-982C-315AFC33CE33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CF651-A513-4356-A53C-47590134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595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A3E60-7B01-4CF0-982C-315AFC33CE33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CF651-A513-4356-A53C-47590134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8159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A3E60-7B01-4CF0-982C-315AFC33CE33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CF651-A513-4356-A53C-47590134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31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A3E60-7B01-4CF0-982C-315AFC33CE33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CF651-A513-4356-A53C-47590134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8715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A3E60-7B01-4CF0-982C-315AFC33CE33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CF651-A513-4356-A53C-47590134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121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A3E60-7B01-4CF0-982C-315AFC33CE33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CF651-A513-4356-A53C-47590134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1942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A3E60-7B01-4CF0-982C-315AFC33CE33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CF651-A513-4356-A53C-47590134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54228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A3E60-7B01-4CF0-982C-315AFC33CE33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CF651-A513-4356-A53C-47590134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732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A3E60-7B01-4CF0-982C-315AFC33CE33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CF651-A513-4356-A53C-47590134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6814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1F3B-A2A2-4B52-AB16-DE7F4BB2E5E6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C181-6C28-4181-8C99-6E229A434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359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1F3B-A2A2-4B52-AB16-DE7F4BB2E5E6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C181-6C28-4181-8C99-6E229A434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04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1F3B-A2A2-4B52-AB16-DE7F4BB2E5E6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C181-6C28-4181-8C99-6E229A434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0005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1F3B-A2A2-4B52-AB16-DE7F4BB2E5E6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C181-6C28-4181-8C99-6E229A434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1688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1F3B-A2A2-4B52-AB16-DE7F4BB2E5E6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C181-6C28-4181-8C99-6E229A434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7526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1F3B-A2A2-4B52-AB16-DE7F4BB2E5E6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C181-6C28-4181-8C99-6E229A434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2659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1F3B-A2A2-4B52-AB16-DE7F4BB2E5E6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C181-6C28-4181-8C99-6E229A434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003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1F3B-A2A2-4B52-AB16-DE7F4BB2E5E6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C181-6C28-4181-8C99-6E229A434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4355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1F3B-A2A2-4B52-AB16-DE7F4BB2E5E6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C181-6C28-4181-8C99-6E229A434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087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1F3B-A2A2-4B52-AB16-DE7F4BB2E5E6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C181-6C28-4181-8C99-6E229A434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287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1F3B-A2A2-4B52-AB16-DE7F4BB2E5E6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EC181-6C28-4181-8C99-6E229A434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7884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5806-7B9A-477A-925B-9959D3416735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3389-06A9-4B33-B523-1BF7976AF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875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5806-7B9A-477A-925B-9959D3416735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3389-06A9-4B33-B523-1BF7976AF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554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5806-7B9A-477A-925B-9959D3416735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3389-06A9-4B33-B523-1BF7976AF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749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5806-7B9A-477A-925B-9959D3416735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3389-06A9-4B33-B523-1BF7976AF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4230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5806-7B9A-477A-925B-9959D3416735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3389-06A9-4B33-B523-1BF7976AF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5356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5806-7B9A-477A-925B-9959D3416735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3389-06A9-4B33-B523-1BF7976AF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8958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5806-7B9A-477A-925B-9959D3416735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3389-06A9-4B33-B523-1BF7976AF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5690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5806-7B9A-477A-925B-9959D3416735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3389-06A9-4B33-B523-1BF7976AF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8598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5806-7B9A-477A-925B-9959D3416735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3389-06A9-4B33-B523-1BF7976AF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4892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5806-7B9A-477A-925B-9959D3416735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3389-06A9-4B33-B523-1BF7976AF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073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5806-7B9A-477A-925B-9959D3416735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3389-06A9-4B33-B523-1BF7976AF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62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microsoft.com/office/2007/relationships/media" Target="../media/media1.MP3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audio" Target="../media/media1.MP3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r>
              <a:rPr kumimoji="0" lang="en-US" dirty="0" err="1" smtClean="0"/>
              <a:t>dvcdv</a:t>
            </a:r>
            <a:endParaRPr kumimoji="0"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dirty="0" smtClean="0"/>
              <a:t>Click </a:t>
            </a:r>
            <a:r>
              <a:rPr kumimoji="0" lang="en-US" dirty="0" err="1" smtClean="0"/>
              <a:t>t,o</a:t>
            </a:r>
            <a:r>
              <a:rPr kumimoji="0" lang="en-US" dirty="0" smtClean="0"/>
              <a:t>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err="1" smtClean="0"/>
              <a:t>Tc</a:t>
            </a:r>
            <a:r>
              <a:rPr kumimoji="0" lang="en-US" dirty="0" smtClean="0"/>
              <a:t> </a:t>
            </a:r>
            <a:r>
              <a:rPr kumimoji="0" lang="en-US" dirty="0" err="1" smtClean="0"/>
              <a:t>cvvhird</a:t>
            </a:r>
            <a:r>
              <a:rPr kumimoji="0" lang="en-US" dirty="0" smtClean="0"/>
              <a:t>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wheel spokes="8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Q11 </a:t>
            </a:r>
            <a:r>
              <a:rPr lang="en-US" dirty="0" err="1" smtClean="0"/>
              <a:t>dfv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vhg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,m </a:t>
            </a:r>
            <a:r>
              <a:rPr lang="en-US" dirty="0" err="1" smtClean="0"/>
              <a:t>lkn</a:t>
            </a:r>
            <a:fld id="{DD07968D-1E8E-4426-861A-5F7EA7AA3F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Left Arrow 6"/>
          <p:cNvSpPr/>
          <p:nvPr userDrawn="1"/>
        </p:nvSpPr>
        <p:spPr>
          <a:xfrm>
            <a:off x="5029200" y="5244084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 userDrawn="1"/>
        </p:nvSpPr>
        <p:spPr>
          <a:xfrm>
            <a:off x="2514600" y="5396484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C488D-5E1F-4789-97DB-1354F5C0060C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24997-D836-4D0C-A55D-5ED57036448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02.MP3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09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5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3D424-6160-49AB-8D6E-4751C27FD7D7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3453F-D61D-4122-ADD4-83EB5C1F3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28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A3E60-7B01-4CF0-982C-315AFC33CE33}" type="datetimeFigureOut">
              <a:rPr lang="en-US" smtClean="0"/>
              <a:pPr/>
              <a:t>2/6/2014</a:t>
            </a:fld>
            <a:r>
              <a:rPr lang="en-US" dirty="0" err="1" smtClean="0"/>
              <a:t>hh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vd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mnn</a:t>
            </a:r>
            <a:fld id="{5FBCF651-A513-4356-A53C-475901342A0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90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njmkk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bb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bb</a:t>
            </a:r>
            <a:fld id="{098EC181-6C28-4181-8C99-6E229A434A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01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75806-7B9A-477A-925B-9959D3416735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A3389-06A9-4B33-B523-1BF7976AF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319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audio" Target="../media/audio1.wav"/><Relationship Id="rId7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8.xml"/><Relationship Id="rId5" Type="http://schemas.openxmlformats.org/officeDocument/2006/relationships/slide" Target="slide1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slide" Target="slide18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slide" Target="slide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diagramLayout" Target="../diagrams/layout1.xml"/><Relationship Id="rId7" Type="http://schemas.openxmlformats.org/officeDocument/2006/relationships/slide" Target="slide6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slide" Target="slide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8.xml"/><Relationship Id="rId5" Type="http://schemas.openxmlformats.org/officeDocument/2006/relationships/slide" Target="slide5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14.jpeg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slide" Target="slide6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slide" Target="slide1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9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audio" Target="../media/audio1.wav"/><Relationship Id="rId7" Type="http://schemas.openxmlformats.org/officeDocument/2006/relationships/audio" Target="../media/audio7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wav"/><Relationship Id="rId11" Type="http://schemas.openxmlformats.org/officeDocument/2006/relationships/slide" Target="slide18.xml"/><Relationship Id="rId5" Type="http://schemas.openxmlformats.org/officeDocument/2006/relationships/audio" Target="../media/audio5.wav"/><Relationship Id="rId10" Type="http://schemas.openxmlformats.org/officeDocument/2006/relationships/slide" Target="slide8.xml"/><Relationship Id="rId4" Type="http://schemas.openxmlformats.org/officeDocument/2006/relationships/audio" Target="../media/audio4.wav"/><Relationship Id="rId9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8.xml"/><Relationship Id="rId5" Type="http://schemas.openxmlformats.org/officeDocument/2006/relationships/slide" Target="slide9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8.xml"/><Relationship Id="rId5" Type="http://schemas.openxmlformats.org/officeDocument/2006/relationships/slide" Target="slide14.xml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" Type="http://schemas.openxmlformats.org/officeDocument/2006/relationships/slide" Target="slide1.xml"/><Relationship Id="rId7" Type="http://schemas.openxmlformats.org/officeDocument/2006/relationships/slide" Target="slide5.xml"/><Relationship Id="rId12" Type="http://schemas.openxmlformats.org/officeDocument/2006/relationships/slide" Target="slide10.xml"/><Relationship Id="rId17" Type="http://schemas.openxmlformats.org/officeDocument/2006/relationships/slide" Target="slide15.xml"/><Relationship Id="rId2" Type="http://schemas.openxmlformats.org/officeDocument/2006/relationships/notesSlide" Target="../notesSlides/notesSlide4.xml"/><Relationship Id="rId16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11" Type="http://schemas.openxmlformats.org/officeDocument/2006/relationships/slide" Target="slide9.xml"/><Relationship Id="rId5" Type="http://schemas.openxmlformats.org/officeDocument/2006/relationships/slide" Target="slide3.xml"/><Relationship Id="rId15" Type="http://schemas.openxmlformats.org/officeDocument/2006/relationships/slide" Target="slide13.xml"/><Relationship Id="rId10" Type="http://schemas.openxmlformats.org/officeDocument/2006/relationships/slide" Target="slide8.xml"/><Relationship Id="rId19" Type="http://schemas.openxmlformats.org/officeDocument/2006/relationships/slide" Target="slide17.xml"/><Relationship Id="rId4" Type="http://schemas.openxmlformats.org/officeDocument/2006/relationships/slide" Target="slide2.xml"/><Relationship Id="rId9" Type="http://schemas.openxmlformats.org/officeDocument/2006/relationships/slide" Target="slide7.xml"/><Relationship Id="rId14" Type="http://schemas.openxmlformats.org/officeDocument/2006/relationships/slide" Target="slid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81200" y="381000"/>
            <a:ext cx="44894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DOEL\Desktop\64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418" y="1969718"/>
            <a:ext cx="4648200" cy="420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62000"/>
            <a:ext cx="1600200" cy="15254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819400"/>
            <a:ext cx="1600200" cy="15254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722935"/>
            <a:ext cx="1600200" cy="15254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003" y="892020"/>
            <a:ext cx="1775797" cy="16987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003" y="2720820"/>
            <a:ext cx="1775797" cy="16987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418" y="4549620"/>
            <a:ext cx="1775797" cy="1698780"/>
          </a:xfrm>
          <a:prstGeom prst="rect">
            <a:avLst/>
          </a:prstGeom>
        </p:spPr>
      </p:pic>
      <p:sp>
        <p:nvSpPr>
          <p:cNvPr id="3" name="Right Arrow 2">
            <a:hlinkClick r:id="rId7" action="ppaction://hlinksldjump"/>
          </p:cNvPr>
          <p:cNvSpPr/>
          <p:nvPr/>
        </p:nvSpPr>
        <p:spPr>
          <a:xfrm>
            <a:off x="2286000" y="5871029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0963931">
            <a:off x="5433727" y="5871030"/>
            <a:ext cx="997104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hlinkClick r:id="rId8" action="ppaction://hlinksldjump"/>
          </p:cNvPr>
          <p:cNvSpPr/>
          <p:nvPr/>
        </p:nvSpPr>
        <p:spPr>
          <a:xfrm>
            <a:off x="4191000" y="59436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\Desktop\Picture\images_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630"/>
            <a:ext cx="9144000" cy="691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sosceles Triangle 2"/>
          <p:cNvSpPr/>
          <p:nvPr/>
        </p:nvSpPr>
        <p:spPr>
          <a:xfrm>
            <a:off x="1752600" y="0"/>
            <a:ext cx="5295900" cy="2438400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Punched Tape 4"/>
          <p:cNvSpPr/>
          <p:nvPr/>
        </p:nvSpPr>
        <p:spPr>
          <a:xfrm>
            <a:off x="0" y="2438400"/>
            <a:ext cx="5105400" cy="44958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মোঃ নুর আলম সিদ্দিক</a:t>
            </a:r>
          </a:p>
          <a:p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মাটিফাটা জি,এম উচ্চ বিদ্যালয়</a:t>
            </a:r>
          </a:p>
          <a:p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শ্রীবরদী-শেরপুর।</a:t>
            </a:r>
          </a:p>
          <a:p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মোবাইল-০১৯১২৬২৫৬২০</a:t>
            </a:r>
            <a:endParaRPr lang="en-US" sz="4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Email-nalom1984@gmail.com</a:t>
            </a:r>
          </a:p>
          <a:p>
            <a:endParaRPr lang="bn-BD" sz="3200" dirty="0" smtClean="0">
              <a:latin typeface="Times New Roman" pitchFamily="18" charset="0"/>
              <a:cs typeface="NikoshBAN" pitchFamily="2" charset="0"/>
            </a:endParaRPr>
          </a:p>
        </p:txBody>
      </p:sp>
      <p:sp>
        <p:nvSpPr>
          <p:cNvPr id="6" name="Flowchart: Punched Tape 5"/>
          <p:cNvSpPr/>
          <p:nvPr/>
        </p:nvSpPr>
        <p:spPr>
          <a:xfrm>
            <a:off x="4800600" y="2057400"/>
            <a:ext cx="4495800" cy="46482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শ্রেণী-নবম</a:t>
            </a:r>
          </a:p>
          <a:p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বিষয়-ভূগোল ও পরিবেশ</a:t>
            </a:r>
          </a:p>
          <a:p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অধ্যায়-দ্বিতীয়</a:t>
            </a:r>
          </a:p>
          <a:p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পাঠ-সৌরজগত ও এর গ্রহ</a:t>
            </a:r>
          </a:p>
          <a:p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৫০ মিনিট</a:t>
            </a:r>
          </a:p>
          <a:p>
            <a:pPr algn="ctr"/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5" name="Picture 3" descr="C:\Users\DOEL\Desktop\Picture 2013\Image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1752600" cy="2041525"/>
          </a:xfrm>
          <a:prstGeom prst="ellipse">
            <a:avLst/>
          </a:prstGeom>
          <a:ln w="190500" cap="rnd">
            <a:solidFill>
              <a:schemeClr val="accent3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>
            <a:hlinkClick r:id="rId4" action="ppaction://hlinksldjump"/>
          </p:cNvPr>
          <p:cNvSpPr/>
          <p:nvPr/>
        </p:nvSpPr>
        <p:spPr>
          <a:xfrm>
            <a:off x="914400" y="6400800"/>
            <a:ext cx="978408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Arrow 3">
            <a:hlinkClick r:id="rId5" action="ppaction://hlinksldjump"/>
          </p:cNvPr>
          <p:cNvSpPr/>
          <p:nvPr/>
        </p:nvSpPr>
        <p:spPr>
          <a:xfrm>
            <a:off x="7467600" y="6297168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hlinkClick r:id="rId6" action="ppaction://hlinksldjump"/>
          </p:cNvPr>
          <p:cNvSpPr/>
          <p:nvPr/>
        </p:nvSpPr>
        <p:spPr>
          <a:xfrm>
            <a:off x="4495800" y="63246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03087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lar syst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95400"/>
            <a:ext cx="3962400" cy="441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295400"/>
            <a:ext cx="4465320" cy="441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47800" y="435114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ছবি দুটির দিকে লক্ষ্য কর।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>
            <a:hlinkClick r:id="rId4" action="ppaction://hlinksldjump"/>
          </p:cNvPr>
          <p:cNvSpPr/>
          <p:nvPr/>
        </p:nvSpPr>
        <p:spPr>
          <a:xfrm>
            <a:off x="762000" y="5943600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hlinkClick r:id="rId5" action="ppaction://hlinksldjump"/>
          </p:cNvPr>
          <p:cNvSpPr/>
          <p:nvPr/>
        </p:nvSpPr>
        <p:spPr>
          <a:xfrm>
            <a:off x="4114800" y="59436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>
            <a:hlinkClick r:id="rId6" action="ppaction://hlinksldjump"/>
          </p:cNvPr>
          <p:cNvSpPr/>
          <p:nvPr/>
        </p:nvSpPr>
        <p:spPr>
          <a:xfrm>
            <a:off x="6858000" y="5943600"/>
            <a:ext cx="978408" cy="38404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6538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>
            <a:hlinkClick r:id="rId2" action="ppaction://hlinksldjump"/>
          </p:cNvPr>
          <p:cNvSpPr/>
          <p:nvPr/>
        </p:nvSpPr>
        <p:spPr>
          <a:xfrm>
            <a:off x="762000" y="6068568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Arrow 3">
            <a:hlinkClick r:id="rId3" action="ppaction://hlinksldjump"/>
          </p:cNvPr>
          <p:cNvSpPr/>
          <p:nvPr/>
        </p:nvSpPr>
        <p:spPr>
          <a:xfrm>
            <a:off x="7086600" y="6019800"/>
            <a:ext cx="978408" cy="38404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>
            <a:hlinkClick r:id="rId4" action="ppaction://hlinksldjump"/>
          </p:cNvPr>
          <p:cNvSpPr/>
          <p:nvPr/>
        </p:nvSpPr>
        <p:spPr>
          <a:xfrm>
            <a:off x="4419600" y="59436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85" y="1219200"/>
            <a:ext cx="5514815" cy="4648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00200" y="304800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ছবিটির দিকে লক্ষ্য কর।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44331992"/>
              </p:ext>
            </p:extLst>
          </p:nvPr>
        </p:nvGraphicFramePr>
        <p:xfrm>
          <a:off x="1295401" y="1572491"/>
          <a:ext cx="6400799" cy="2694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ight Arrow 3">
            <a:hlinkClick r:id="rId7" action="ppaction://hlinksldjump"/>
          </p:cNvPr>
          <p:cNvSpPr/>
          <p:nvPr/>
        </p:nvSpPr>
        <p:spPr>
          <a:xfrm>
            <a:off x="762000" y="5871029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eft Arrow 1">
            <a:hlinkClick r:id="rId8" action="ppaction://hlinksldjump"/>
          </p:cNvPr>
          <p:cNvSpPr/>
          <p:nvPr/>
        </p:nvSpPr>
        <p:spPr>
          <a:xfrm>
            <a:off x="7251192" y="601980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>
            <a:hlinkClick r:id="rId9" action="ppaction://hlinksldjump"/>
          </p:cNvPr>
          <p:cNvSpPr/>
          <p:nvPr/>
        </p:nvSpPr>
        <p:spPr>
          <a:xfrm>
            <a:off x="4495800" y="58674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2438400" y="533400"/>
            <a:ext cx="4800600" cy="1752600"/>
          </a:xfrm>
          <a:prstGeom prst="wedgeEllipseCallou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2278559"/>
            <a:ext cx="533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048000"/>
            <a:ext cx="9144000" cy="34778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bn-BD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সৌরজগৎ কী বলতে পারবে।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সৌরজগতের গ্রহ গুলোর নাম সহ প্রথম ০৫টির বৈশিষ্ট্য বলতে পারবে।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ক্ষুদ্রতম ও বৃহত্তম গ্রহের পার্থক্য ব্যাখ্যা করতে পারবে।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>
            <a:hlinkClick r:id="rId4" action="ppaction://hlinksldjump"/>
          </p:cNvPr>
          <p:cNvSpPr/>
          <p:nvPr/>
        </p:nvSpPr>
        <p:spPr>
          <a:xfrm>
            <a:off x="2286000" y="5871029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>
            <a:hlinkClick r:id="rId5" action="ppaction://hlinksldjump"/>
          </p:cNvPr>
          <p:cNvSpPr/>
          <p:nvPr/>
        </p:nvSpPr>
        <p:spPr>
          <a:xfrm>
            <a:off x="7251192" y="5871029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hlinkClick r:id="rId6" action="ppaction://hlinksldjump"/>
          </p:cNvPr>
          <p:cNvSpPr/>
          <p:nvPr/>
        </p:nvSpPr>
        <p:spPr>
          <a:xfrm>
            <a:off x="4495800" y="60198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7800" y="1295400"/>
            <a:ext cx="6629400" cy="76944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আমরা এখন একটা ভিডিও দেখি</a:t>
            </a:r>
            <a:r>
              <a:rPr lang="bn-BD" sz="3200" dirty="0" smtClean="0"/>
              <a:t>।</a:t>
            </a:r>
          </a:p>
        </p:txBody>
      </p:sp>
      <p:sp>
        <p:nvSpPr>
          <p:cNvPr id="6" name="Right Arrow 5">
            <a:hlinkClick r:id="rId4" action="ppaction://hlinksldjump"/>
          </p:cNvPr>
          <p:cNvSpPr/>
          <p:nvPr/>
        </p:nvSpPr>
        <p:spPr>
          <a:xfrm>
            <a:off x="990600" y="5871029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>
            <a:hlinkClick r:id="rId5" action="ppaction://hlinksldjump"/>
          </p:cNvPr>
          <p:cNvSpPr/>
          <p:nvPr/>
        </p:nvSpPr>
        <p:spPr>
          <a:xfrm>
            <a:off x="6870192" y="5871028"/>
            <a:ext cx="978408" cy="4048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4535105"/>
              </p:ext>
            </p:extLst>
          </p:nvPr>
        </p:nvGraphicFramePr>
        <p:xfrm>
          <a:off x="3107468" y="2743200"/>
          <a:ext cx="3293332" cy="2778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5" name="Packager Shell Object" showAsIcon="1" r:id="rId6" imgW="914400" imgH="771480" progId="Package">
                  <p:embed/>
                </p:oleObj>
              </mc:Choice>
              <mc:Fallback>
                <p:oleObj name="Packager Shell Object" showAsIcon="1" r:id="rId6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07468" y="2743200"/>
                        <a:ext cx="3293332" cy="27787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sosceles Triangle 7">
            <a:hlinkClick r:id="rId8" action="ppaction://hlinksldjump"/>
          </p:cNvPr>
          <p:cNvSpPr/>
          <p:nvPr/>
        </p:nvSpPr>
        <p:spPr>
          <a:xfrm>
            <a:off x="4495800" y="59436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83564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00600" y="761999"/>
            <a:ext cx="38862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সৌরজগৎ হলো– সূর্য এবং তার গ্রহ, উপগ্রহ,গ্রহাণুপুঞ্জ,</a:t>
            </a:r>
          </a:p>
          <a:p>
            <a:r>
              <a:rPr lang="bn-BD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অসংখ্য ধূমকেতু ও অগণিত উল্কানিয়ে  সৌরজগৎ গঠিত।</a:t>
            </a:r>
          </a:p>
          <a:p>
            <a:endParaRPr lang="bn-BD" sz="2800" dirty="0" smtClean="0"/>
          </a:p>
          <a:p>
            <a:endParaRPr lang="en-US" sz="2800" dirty="0"/>
          </a:p>
        </p:txBody>
      </p:sp>
      <p:pic>
        <p:nvPicPr>
          <p:cNvPr id="5" name="Picture 4" descr="Solar syste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914" y="457200"/>
            <a:ext cx="4343400" cy="4952207"/>
          </a:xfrm>
          <a:prstGeom prst="rect">
            <a:avLst/>
          </a:prstGeom>
        </p:spPr>
      </p:pic>
      <p:sp>
        <p:nvSpPr>
          <p:cNvPr id="6" name="Right Arrow 5">
            <a:hlinkClick r:id="rId5" action="ppaction://hlinksldjump"/>
          </p:cNvPr>
          <p:cNvSpPr/>
          <p:nvPr/>
        </p:nvSpPr>
        <p:spPr>
          <a:xfrm>
            <a:off x="838200" y="5871029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eft Arrow 1">
            <a:hlinkClick r:id="rId6" action="ppaction://hlinksldjump"/>
          </p:cNvPr>
          <p:cNvSpPr/>
          <p:nvPr/>
        </p:nvSpPr>
        <p:spPr>
          <a:xfrm>
            <a:off x="6946392" y="5871028"/>
            <a:ext cx="978408" cy="4535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hlinkClick r:id="rId7" action="ppaction://hlinksldjump"/>
          </p:cNvPr>
          <p:cNvSpPr/>
          <p:nvPr/>
        </p:nvSpPr>
        <p:spPr>
          <a:xfrm>
            <a:off x="4495800" y="59436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3374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lanets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" y="1"/>
            <a:ext cx="9144000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622780" y="4953000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বুধ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6324600"/>
            <a:ext cx="5790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51054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শুক্র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5181600"/>
            <a:ext cx="958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4953000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মঙ্গল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16538" y="5126181"/>
            <a:ext cx="12490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বৃহস্পতি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19800" y="4114800"/>
            <a:ext cx="6783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শনি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0" y="3962400"/>
            <a:ext cx="13564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ইউরেনাস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24800" y="2895600"/>
            <a:ext cx="10390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নেপচুন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342900" y="5524500"/>
            <a:ext cx="1371600" cy="228600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H="1">
            <a:off x="1695450" y="3981450"/>
            <a:ext cx="1905000" cy="190500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H="1">
            <a:off x="2133600" y="3581400"/>
            <a:ext cx="2438400" cy="304800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809999" y="1981201"/>
            <a:ext cx="457200" cy="3047999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016009" y="2514600"/>
            <a:ext cx="546591" cy="2514600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H="1">
            <a:off x="5202502" y="2687903"/>
            <a:ext cx="2362200" cy="339196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086600" y="1066800"/>
            <a:ext cx="304799" cy="2895600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6200000" flipH="1">
            <a:off x="6934200" y="1524000"/>
            <a:ext cx="2209800" cy="228600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ight Arrow 21">
            <a:hlinkClick r:id="rId9" action="ppaction://hlinksldjump"/>
          </p:cNvPr>
          <p:cNvSpPr/>
          <p:nvPr/>
        </p:nvSpPr>
        <p:spPr>
          <a:xfrm>
            <a:off x="1981200" y="5871029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>
            <a:hlinkClick r:id="rId10" action="ppaction://hlinksldjump"/>
          </p:cNvPr>
          <p:cNvSpPr/>
          <p:nvPr/>
        </p:nvSpPr>
        <p:spPr>
          <a:xfrm>
            <a:off x="6793992" y="5766375"/>
            <a:ext cx="978408" cy="482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hlinkClick r:id="rId11" action="ppaction://hlinksldjump"/>
          </p:cNvPr>
          <p:cNvSpPr/>
          <p:nvPr/>
        </p:nvSpPr>
        <p:spPr>
          <a:xfrm>
            <a:off x="4495800" y="62484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866901" y="3264187"/>
            <a:ext cx="0" cy="1841213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4953000"/>
            <a:ext cx="1676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বুধ</a:t>
            </a:r>
            <a:endParaRPr lang="en-US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685800"/>
            <a:ext cx="4572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সূর্যের নিকটতম গ্রহ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সবচেয়ে ছোট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সূর্য থেকে গড় দূরত্ব ৫.৮ কোটি কিঃ মিঃ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সূর্যকে প্রদক্ষিন করে ৮৮ দিনে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বায়ু মন্ডল নেই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DOEL\Desktop\Earth 2014\markey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6000"/>
                    </a14:imgEffect>
                    <a14:imgEffect>
                      <a14:brightnessContrast bright="28000" contras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44820"/>
            <a:ext cx="4108938" cy="425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>
            <a:hlinkClick r:id="rId4" action="ppaction://hlinksldjump"/>
          </p:cNvPr>
          <p:cNvSpPr/>
          <p:nvPr/>
        </p:nvSpPr>
        <p:spPr>
          <a:xfrm>
            <a:off x="762000" y="5715000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eft Arrow 1">
            <a:hlinkClick r:id="rId5" action="ppaction://hlinksldjump"/>
          </p:cNvPr>
          <p:cNvSpPr/>
          <p:nvPr/>
        </p:nvSpPr>
        <p:spPr>
          <a:xfrm>
            <a:off x="7174992" y="571500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hlinkClick r:id="rId6" action="ppaction://hlinksldjump"/>
          </p:cNvPr>
          <p:cNvSpPr/>
          <p:nvPr/>
        </p:nvSpPr>
        <p:spPr>
          <a:xfrm>
            <a:off x="4495800" y="58674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513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863872"/>
            <a:ext cx="3505200" cy="3898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52600" y="5124271"/>
            <a:ext cx="13716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শুক্র</a:t>
            </a:r>
            <a:endParaRPr lang="en-U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0" y="914400"/>
            <a:ext cx="4191000" cy="3693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১।শুক্র গ্রহটি ঘন মেঘে ঢকা</a:t>
            </a:r>
          </a:p>
          <a:p>
            <a:r>
              <a:rPr lang="bn-B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২।সুর্য থেকে দূরত্ব ১০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.8</a:t>
            </a:r>
            <a:r>
              <a:rPr lang="bn-B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</a:t>
            </a:r>
          </a:p>
          <a:p>
            <a:r>
              <a:rPr lang="bn-BD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কোটি কিলোমিটার</a:t>
            </a:r>
          </a:p>
          <a:p>
            <a:r>
              <a:rPr lang="bn-B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৩।শুক্রের ব্যাস ১২,১০৪   </a:t>
            </a:r>
          </a:p>
          <a:p>
            <a:r>
              <a:rPr lang="bn-BD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কিলোমিটার</a:t>
            </a:r>
          </a:p>
          <a:p>
            <a:r>
              <a:rPr lang="bn-B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৪।</a:t>
            </a:r>
            <a:r>
              <a:rPr lang="bn-BD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শুক্রের কোন উপগ্রহ নেই</a:t>
            </a:r>
          </a:p>
          <a:p>
            <a:endParaRPr lang="bn-BD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>
            <a:hlinkClick r:id="rId3" action="ppaction://hlinksldjump"/>
          </p:cNvPr>
          <p:cNvSpPr/>
          <p:nvPr/>
        </p:nvSpPr>
        <p:spPr>
          <a:xfrm>
            <a:off x="762000" y="5715000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Arrow 3">
            <a:hlinkClick r:id="rId4" action="ppaction://hlinksldjump"/>
          </p:cNvPr>
          <p:cNvSpPr/>
          <p:nvPr/>
        </p:nvSpPr>
        <p:spPr>
          <a:xfrm>
            <a:off x="7327392" y="5724435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hlinkClick r:id="rId5" action="ppaction://hlinksldjump"/>
          </p:cNvPr>
          <p:cNvSpPr/>
          <p:nvPr/>
        </p:nvSpPr>
        <p:spPr>
          <a:xfrm>
            <a:off x="4495800" y="59436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06535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lants eart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98610"/>
            <a:ext cx="4876800" cy="45543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41483" y="5105400"/>
            <a:ext cx="13420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পৃথিবী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81600" y="914400"/>
            <a:ext cx="3886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পৃথিবী আমাদের বসবাসের স্থান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সূর্য থেকে দূরত্ব ১৫ কোটি কিঃ মিঃ 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এর ব্যাস প্রায় ১২,৬৬৭ কিলমিটার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>
            <a:hlinkClick r:id="rId3" action="ppaction://hlinksldjump"/>
          </p:cNvPr>
          <p:cNvSpPr/>
          <p:nvPr/>
        </p:nvSpPr>
        <p:spPr>
          <a:xfrm>
            <a:off x="685800" y="5715000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>
            <a:hlinkClick r:id="rId4" action="ppaction://hlinksldjump"/>
          </p:cNvPr>
          <p:cNvSpPr/>
          <p:nvPr/>
        </p:nvSpPr>
        <p:spPr>
          <a:xfrm>
            <a:off x="7174992" y="5715000"/>
            <a:ext cx="978408" cy="533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hlinkClick r:id="rId5" action="ppaction://hlinksldjump"/>
          </p:cNvPr>
          <p:cNvSpPr/>
          <p:nvPr/>
        </p:nvSpPr>
        <p:spPr>
          <a:xfrm>
            <a:off x="4495800" y="59436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OEL\Desktop\Earth 2014\mark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21294"/>
            <a:ext cx="3048000" cy="337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4648200"/>
            <a:ext cx="182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মঙ্গল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505200" y="1524000"/>
            <a:ext cx="5486400" cy="31700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>
                    <a:alpha val="79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১।মঙ্গল পৃথিবীর নিকটতম গ্রহ।</a:t>
            </a:r>
          </a:p>
          <a:p>
            <a:r>
              <a:rPr lang="bn-BD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>
                    <a:alpha val="79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সূর্য থেকে গড় দূরত্ব ২২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>
                    <a:alpha val="79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>
                    <a:alpha val="79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    </a:t>
            </a:r>
          </a:p>
          <a:p>
            <a:r>
              <a:rPr lang="bn-BD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>
                    <a:alpha val="79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>
                    <a:alpha val="79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কোটি  কিলোমিটার।</a:t>
            </a:r>
          </a:p>
          <a:p>
            <a:r>
              <a:rPr lang="bn-BD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>
                    <a:alpha val="79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৩।পৃথিবী ব্যাসের প্রায় অর্ধেক।</a:t>
            </a:r>
            <a:endParaRPr lang="bn-BD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>
                  <a:alpha val="79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>
                    <a:alpha val="79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৪। </a:t>
            </a:r>
            <a:r>
              <a:rPr lang="bn-BD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>
                    <a:alpha val="79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দিন রাত প্রায় পৃথিবীর সমান।</a:t>
            </a:r>
          </a:p>
        </p:txBody>
      </p:sp>
      <p:sp>
        <p:nvSpPr>
          <p:cNvPr id="5" name="Right Arrow 4">
            <a:hlinkClick r:id="rId3" action="ppaction://hlinksldjump"/>
          </p:cNvPr>
          <p:cNvSpPr/>
          <p:nvPr/>
        </p:nvSpPr>
        <p:spPr>
          <a:xfrm>
            <a:off x="609600" y="5871029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Arrow 3">
            <a:hlinkClick r:id="rId4" action="ppaction://hlinksldjump"/>
          </p:cNvPr>
          <p:cNvSpPr/>
          <p:nvPr/>
        </p:nvSpPr>
        <p:spPr>
          <a:xfrm>
            <a:off x="7251192" y="586740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hlinkClick r:id="rId5" action="ppaction://hlinksldjump"/>
          </p:cNvPr>
          <p:cNvSpPr/>
          <p:nvPr/>
        </p:nvSpPr>
        <p:spPr>
          <a:xfrm>
            <a:off x="4495800" y="60198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90282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900"/>
                            </p:stCondLst>
                            <p:childTnLst>
                              <p:par>
                                <p:cTn id="1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ihopot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81000"/>
            <a:ext cx="5029200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62200" y="5029200"/>
            <a:ext cx="21820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বৃহস্পতি</a:t>
            </a:r>
            <a:endParaRPr lang="en-US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7800" y="331649"/>
            <a:ext cx="3657601" cy="538609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সবচেয়ে বড় গ্রহ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সূর্যকে প্রদক্ষিন করে ১২বছরে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নিজ অক্ষে আবর্তন করে ৯ ঘন্টা ৫৩ মিনিটে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তাপমাত্রা খুবই কম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>
            <a:hlinkClick r:id="rId3" action="ppaction://hlinksldjump"/>
          </p:cNvPr>
          <p:cNvSpPr/>
          <p:nvPr/>
        </p:nvSpPr>
        <p:spPr>
          <a:xfrm>
            <a:off x="762000" y="5871029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Arrow 2">
            <a:hlinkClick r:id="rId4" action="ppaction://hlinksldjump"/>
          </p:cNvPr>
          <p:cNvSpPr/>
          <p:nvPr/>
        </p:nvSpPr>
        <p:spPr>
          <a:xfrm>
            <a:off x="7022592" y="594360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hlinkClick r:id="rId5" action="ppaction://hlinksldjump"/>
          </p:cNvPr>
          <p:cNvSpPr/>
          <p:nvPr/>
        </p:nvSpPr>
        <p:spPr>
          <a:xfrm>
            <a:off x="4495800" y="60198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" presetClass="entr" presetSubtype="5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" presetClass="entr" presetSubtype="5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" presetClass="entr" presetSubtype="5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5" presetClass="entr" presetSubtype="5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4400" y="228600"/>
            <a:ext cx="6553200" cy="25146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3352800"/>
            <a:ext cx="8382000" cy="76944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সূর্য কে কেন্দ্র করে যে আটটি গ্রহ ঘুরছে তা লেখ।</a:t>
            </a:r>
            <a:endParaRPr lang="en-U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4648200"/>
            <a:ext cx="67818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বুধ ও শুক্র গ্রহের মধ্যে ০৪ টি পার্থক্য লেখ।</a:t>
            </a:r>
          </a:p>
        </p:txBody>
      </p:sp>
      <p:sp>
        <p:nvSpPr>
          <p:cNvPr id="5" name="Right Arrow 4">
            <a:hlinkClick r:id="rId4" action="ppaction://hlinksldjump"/>
          </p:cNvPr>
          <p:cNvSpPr/>
          <p:nvPr/>
        </p:nvSpPr>
        <p:spPr>
          <a:xfrm>
            <a:off x="609600" y="5871029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>
            <a:hlinkClick r:id="rId5" action="ppaction://hlinksldjump"/>
          </p:cNvPr>
          <p:cNvSpPr/>
          <p:nvPr/>
        </p:nvSpPr>
        <p:spPr>
          <a:xfrm>
            <a:off x="7022592" y="579120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hlinkClick r:id="rId6" action="ppaction://hlinksldjump"/>
          </p:cNvPr>
          <p:cNvSpPr/>
          <p:nvPr/>
        </p:nvSpPr>
        <p:spPr>
          <a:xfrm>
            <a:off x="4495800" y="60198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2438400" y="304800"/>
            <a:ext cx="4800600" cy="1447800"/>
          </a:xfrm>
          <a:prstGeom prst="wedgeRoundRect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590800"/>
            <a:ext cx="8268610" cy="298543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bn-BD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গ্রহ কাকে বলে?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বুধ গ্রহের ব্যাস কত?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সৌর জগতের নিকটতম গ্রহের নাম কি?</a:t>
            </a:r>
            <a:endParaRPr lang="bn-BD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bn-BD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গ্রহরাজ কোন গ্রহকে বলা হয়?</a:t>
            </a:r>
          </a:p>
        </p:txBody>
      </p:sp>
      <p:sp>
        <p:nvSpPr>
          <p:cNvPr id="4" name="Right Arrow 3">
            <a:hlinkClick r:id="rId2" action="ppaction://hlinksldjump"/>
          </p:cNvPr>
          <p:cNvSpPr/>
          <p:nvPr/>
        </p:nvSpPr>
        <p:spPr>
          <a:xfrm>
            <a:off x="914400" y="5871029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>
            <a:hlinkClick r:id="rId3" action="ppaction://hlinksldjump"/>
          </p:cNvPr>
          <p:cNvSpPr/>
          <p:nvPr/>
        </p:nvSpPr>
        <p:spPr>
          <a:xfrm>
            <a:off x="7174992" y="5839968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hlinkClick r:id="rId4" action="ppaction://hlinksldjump"/>
          </p:cNvPr>
          <p:cNvSpPr/>
          <p:nvPr/>
        </p:nvSpPr>
        <p:spPr>
          <a:xfrm>
            <a:off x="4495800" y="60198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1600200" y="228600"/>
            <a:ext cx="6019800" cy="2057400"/>
          </a:xfrm>
          <a:prstGeom prst="cloudCallou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miley Face 2"/>
          <p:cNvSpPr/>
          <p:nvPr/>
        </p:nvSpPr>
        <p:spPr>
          <a:xfrm>
            <a:off x="304800" y="2743200"/>
            <a:ext cx="8458200" cy="3505200"/>
          </a:xfrm>
          <a:prstGeom prst="smileyFace">
            <a:avLst/>
          </a:prstGeom>
          <a:ln>
            <a:prstDash val="dashDot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একমাত্র পৃথিবীতেই প্রাণের অস্তিত্ব আছে তা ব্যাখ্যা কর।</a:t>
            </a:r>
            <a:endParaRPr lang="bn-BD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08000" y="5821826"/>
            <a:ext cx="9144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>
            <a:hlinkClick r:id="rId2" action="ppaction://hlinksldjump"/>
          </p:cNvPr>
          <p:cNvSpPr/>
          <p:nvPr/>
        </p:nvSpPr>
        <p:spPr>
          <a:xfrm>
            <a:off x="7474857" y="5839968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hlinkClick r:id="rId3" action="ppaction://hlinksldjump"/>
          </p:cNvPr>
          <p:cNvSpPr/>
          <p:nvPr/>
        </p:nvSpPr>
        <p:spPr>
          <a:xfrm>
            <a:off x="1752600" y="6019800"/>
            <a:ext cx="457200" cy="3947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330197"/>
              </p:ext>
            </p:extLst>
          </p:nvPr>
        </p:nvGraphicFramePr>
        <p:xfrm>
          <a:off x="76200" y="969981"/>
          <a:ext cx="8915398" cy="563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8850"/>
                <a:gridCol w="1512434"/>
                <a:gridCol w="2467655"/>
                <a:gridCol w="2706459"/>
              </a:tblGrid>
              <a:tr h="13509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b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  <a:hlinkClick r:id="rId3" action="ppaction://hlinksldjump"/>
                        </a:rPr>
                        <a:t>স্বাগতম</a:t>
                      </a:r>
                      <a:endParaRPr lang="en-US" sz="1400" b="0" dirty="0" smtClean="0">
                        <a:solidFill>
                          <a:srgbClr val="FF00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32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b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hlinkClick r:id="rId4" action="ppaction://hlinksldjump"/>
                        </a:rPr>
                        <a:t>পরিচিতি</a:t>
                      </a:r>
                      <a:endParaRPr lang="en-US" sz="4400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b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hlinkClick r:id="rId5" action="ppaction://hlinksldjump"/>
                        </a:rPr>
                        <a:t>সৌরজগতের</a:t>
                      </a:r>
                      <a:r>
                        <a:rPr lang="bn-BD" sz="3200" b="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hlinkClick r:id="rId5" action="ppaction://hlinksldjump"/>
                        </a:rPr>
                        <a:t> চিত্র</a:t>
                      </a:r>
                      <a:endParaRPr lang="en-US" sz="3200" b="0" baseline="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en-US" sz="3200" b="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( 1)</a:t>
                      </a:r>
                      <a:endParaRPr lang="en-US" sz="3200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b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hlinkClick r:id="rId6" action="ppaction://hlinksldjump"/>
                        </a:rPr>
                        <a:t>সৌরজগতের</a:t>
                      </a:r>
                      <a:r>
                        <a:rPr lang="bn-BD" sz="3200" b="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hlinkClick r:id="rId6" action="ppaction://hlinksldjump"/>
                        </a:rPr>
                        <a:t> চিত্র</a:t>
                      </a:r>
                      <a:endParaRPr lang="en-US" sz="3200" b="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(2)</a:t>
                      </a:r>
                    </a:p>
                    <a:p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509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  <a:hlinkClick r:id="rId7" action="ppaction://hlinksldjump"/>
                        </a:rPr>
                        <a:t>পাঠ</a:t>
                      </a:r>
                      <a:r>
                        <a:rPr lang="bn-BD" sz="3200" baseline="0" dirty="0" smtClean="0">
                          <a:latin typeface="NikoshBAN" pitchFamily="2" charset="0"/>
                          <a:cs typeface="NikoshBAN" pitchFamily="2" charset="0"/>
                          <a:hlinkClick r:id="rId7" action="ppaction://hlinksldjump"/>
                        </a:rPr>
                        <a:t> ঘোষনা</a:t>
                      </a:r>
                      <a:endParaRPr lang="en-US" sz="32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  <a:hlinkClick r:id="rId8" action="ppaction://hlinksldjump"/>
                        </a:rPr>
                        <a:t>শিখনফল</a:t>
                      </a:r>
                      <a:endParaRPr lang="en-US" sz="32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  <a:hlinkClick r:id="rId9" action="ppaction://hlinksldjump"/>
                        </a:rPr>
                        <a:t>ভিডিও</a:t>
                      </a:r>
                      <a:endParaRPr lang="en-US" sz="32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  <a:hlinkClick r:id="rId10" action="ppaction://hlinksldjump"/>
                        </a:rPr>
                        <a:t>সৌরজগতের সংজ্ঞা</a:t>
                      </a:r>
                      <a:endParaRPr lang="en-US" sz="32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3200" dirty="0"/>
                    </a:p>
                  </a:txBody>
                  <a:tcPr/>
                </a:tc>
              </a:tr>
              <a:tr h="16620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  <a:hlinkClick r:id="rId11" action="ppaction://hlinksldjump"/>
                        </a:rPr>
                        <a:t>সৌরজগতের গ্রহ</a:t>
                      </a:r>
                      <a:endParaRPr lang="en-US" sz="32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  <a:hlinkClick r:id="rId12" action="ppaction://hlinksldjump"/>
                        </a:rPr>
                        <a:t>বুধ</a:t>
                      </a:r>
                      <a:endParaRPr lang="en-US" sz="32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  <a:hlinkClick r:id="rId13" action="ppaction://hlinksldjump"/>
                        </a:rPr>
                        <a:t>শুক্র</a:t>
                      </a:r>
                      <a:endParaRPr lang="en-US" sz="32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  <a:hlinkClick r:id="rId14" action="ppaction://hlinksldjump"/>
                        </a:rPr>
                        <a:t>পৃথিবী</a:t>
                      </a:r>
                      <a:endParaRPr lang="en-US" sz="32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3200" dirty="0"/>
                    </a:p>
                  </a:txBody>
                  <a:tcPr/>
                </a:tc>
              </a:tr>
              <a:tr h="893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  <a:hlinkClick r:id="rId15" action="ppaction://hlinksldjump"/>
                        </a:rPr>
                        <a:t>মঙ্গল</a:t>
                      </a:r>
                      <a:endParaRPr lang="en-US" sz="32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  <a:hlinkClick r:id="rId16" action="ppaction://hlinksldjump"/>
                        </a:rPr>
                        <a:t>বৃহস্পতি</a:t>
                      </a:r>
                      <a:endParaRPr lang="en-US" sz="32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  <a:hlinkClick r:id="rId17" action="ppaction://hlinksldjump"/>
                        </a:rPr>
                        <a:t>একক</a:t>
                      </a:r>
                      <a:r>
                        <a:rPr lang="bn-BD" sz="3200" baseline="0" dirty="0" smtClean="0">
                          <a:latin typeface="NikoshBAN" pitchFamily="2" charset="0"/>
                          <a:cs typeface="NikoshBAN" pitchFamily="2" charset="0"/>
                          <a:hlinkClick r:id="rId17" action="ppaction://hlinksldjump"/>
                        </a:rPr>
                        <a:t> </a:t>
                      </a:r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  <a:hlinkClick r:id="rId17" action="ppaction://hlinksldjump"/>
                        </a:rPr>
                        <a:t>কাজ</a:t>
                      </a:r>
                      <a:endParaRPr lang="bn-BD" sz="32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  <a:hlinkClick r:id="rId18" action="ppaction://hlinksldjump"/>
                        </a:rPr>
                        <a:t>মূল্যায়ন</a:t>
                      </a:r>
                      <a:r>
                        <a:rPr lang="bn-BD" sz="3200" smtClean="0">
                          <a:latin typeface="NikoshBAN" pitchFamily="2" charset="0"/>
                          <a:cs typeface="NikoshBAN" pitchFamily="2" charset="0"/>
                        </a:rPr>
                        <a:t>, </a:t>
                      </a:r>
                      <a:r>
                        <a:rPr lang="bn-BD" sz="2800" smtClean="0">
                          <a:latin typeface="NikoshBAN" pitchFamily="2" charset="0"/>
                          <a:cs typeface="NikoshBAN" pitchFamily="2" charset="0"/>
                          <a:hlinkClick r:id="rId19" action="ppaction://hlinksldjump"/>
                        </a:rPr>
                        <a:t>বাড়ির </a:t>
                      </a:r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  <a:hlinkClick r:id="rId19" action="ppaction://hlinksldjump"/>
                        </a:rPr>
                        <a:t>কাজ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971800" y="304800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ফিরে দেখা</a:t>
            </a:r>
            <a:endParaRPr lang="en-US" sz="4400" b="1" dirty="0">
              <a:ln w="12700">
                <a:solidFill>
                  <a:srgbClr val="FF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05498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1"/>
            <a:ext cx="8458200" cy="6095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1828800"/>
            <a:ext cx="80010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3900" b="1" dirty="0" smtClean="0">
                <a:ln w="1905"/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0800000" scaled="1"/>
                  <a:tileRect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b="1" dirty="0">
              <a:ln w="1905"/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1749</TotalTime>
  <Words>330</Words>
  <Application>Microsoft Office PowerPoint</Application>
  <PresentationFormat>On-screen Show (4:3)</PresentationFormat>
  <Paragraphs>102</Paragraphs>
  <Slides>19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Aspect</vt:lpstr>
      <vt:lpstr>5_Custom Design</vt:lpstr>
      <vt:lpstr>4_Custom Design</vt:lpstr>
      <vt:lpstr>2_Custom Design</vt:lpstr>
      <vt:lpstr>3_Custom Design</vt:lpstr>
      <vt:lpstr>Custom Design</vt:lpstr>
      <vt:lpstr>1_Custom Design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DOEL</cp:lastModifiedBy>
  <cp:revision>349</cp:revision>
  <dcterms:created xsi:type="dcterms:W3CDTF">2006-08-16T00:00:00Z</dcterms:created>
  <dcterms:modified xsi:type="dcterms:W3CDTF">2014-02-06T03:54:55Z</dcterms:modified>
</cp:coreProperties>
</file>